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</p:sldMasterIdLst>
  <p:sldIdLst>
    <p:sldId id="256" r:id="rId4"/>
    <p:sldId id="267" r:id="rId5"/>
    <p:sldId id="270" r:id="rId6"/>
    <p:sldId id="273" r:id="rId7"/>
    <p:sldId id="272" r:id="rId8"/>
    <p:sldId id="268" r:id="rId9"/>
    <p:sldId id="274" r:id="rId10"/>
    <p:sldId id="275" r:id="rId11"/>
    <p:sldId id="282" r:id="rId12"/>
    <p:sldId id="279" r:id="rId13"/>
    <p:sldId id="283" r:id="rId14"/>
    <p:sldId id="276" r:id="rId15"/>
    <p:sldId id="281" r:id="rId16"/>
    <p:sldId id="264" r:id="rId17"/>
    <p:sldId id="258" r:id="rId18"/>
    <p:sldId id="263" r:id="rId19"/>
    <p:sldId id="271" r:id="rId20"/>
    <p:sldId id="261" r:id="rId21"/>
    <p:sldId id="262" r:id="rId22"/>
    <p:sldId id="280" r:id="rId23"/>
    <p:sldId id="287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67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8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8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2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02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0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42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5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7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37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03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0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9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7/3/2014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://youtu.be/SGeP5xH1Gtw" TargetMode="External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Q33KFg5S-g" TargetMode="External"/><Relationship Id="rId2" Type="http://schemas.openxmlformats.org/officeDocument/2006/relationships/hyperlink" Target="http://youtu.be/WNESPJthc6o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outu.be/6DEOYsM_-OI" TargetMode="External"/><Relationship Id="rId4" Type="http://schemas.openxmlformats.org/officeDocument/2006/relationships/hyperlink" Target="http://youtu.be/HAvnnZ4PuO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youtu.be/Yjv63vDveF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EFFECT PROPS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70349"/>
            <a:ext cx="2882504" cy="25622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806" y="1676400"/>
            <a:ext cx="4217194" cy="970756"/>
          </a:xfrm>
        </p:spPr>
        <p:txBody>
          <a:bodyPr>
            <a:normAutofit/>
          </a:bodyPr>
          <a:lstStyle/>
          <a:p>
            <a:r>
              <a:rPr lang="en-US" dirty="0"/>
              <a:t>WICKED: Special Effects</a:t>
            </a:r>
            <a:endParaRPr lang="en-US" b="1" dirty="0"/>
          </a:p>
          <a:p>
            <a:pPr marL="118872" indent="0" algn="ctr">
              <a:buNone/>
            </a:pP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youtu.be/SGeP5xH1Gtw</a:t>
            </a:r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65562"/>
            <a:ext cx="2077114" cy="2767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2750344"/>
            <a:ext cx="2041524" cy="2041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12" y="4648200"/>
            <a:ext cx="1419225" cy="141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7" y="1752600"/>
            <a:ext cx="19812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9725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623816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Pull</a:t>
            </a:r>
          </a:p>
          <a:p>
            <a:r>
              <a:rPr lang="en-US" dirty="0"/>
              <a:t> </a:t>
            </a:r>
            <a:r>
              <a:rPr lang="en-US" dirty="0" smtClean="0"/>
              <a:t>pull props from </a:t>
            </a:r>
            <a:r>
              <a:rPr lang="en-US" dirty="0"/>
              <a:t>the theatre's </a:t>
            </a:r>
            <a:r>
              <a:rPr lang="en-US" i="1" dirty="0"/>
              <a:t>prop </a:t>
            </a:r>
            <a:r>
              <a:rPr lang="en-US" i="1" dirty="0" smtClean="0"/>
              <a:t>storage</a:t>
            </a:r>
            <a:endParaRPr lang="en-US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Borrow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individual in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a business</a:t>
            </a:r>
          </a:p>
          <a:p>
            <a:pPr marL="754380" lvl="1" indent="-342900"/>
            <a:r>
              <a:rPr lang="en-US" dirty="0" smtClean="0"/>
              <a:t> </a:t>
            </a:r>
            <a:r>
              <a:rPr lang="en-US" dirty="0"/>
              <a:t>(especially a furniture store or antique </a:t>
            </a:r>
            <a:r>
              <a:rPr lang="en-US" dirty="0" smtClean="0"/>
              <a:t>shop)</a:t>
            </a:r>
          </a:p>
          <a:p>
            <a:r>
              <a:rPr lang="en-US" dirty="0" smtClean="0"/>
              <a:t>another </a:t>
            </a:r>
            <a:r>
              <a:rPr lang="en-US" dirty="0"/>
              <a:t>theatre </a:t>
            </a:r>
            <a:r>
              <a:rPr lang="en-US" dirty="0" smtClean="0"/>
              <a:t>company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572000" cy="4623816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b="1" dirty="0" smtClean="0"/>
              <a:t>Rent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a commercial prop </a:t>
            </a:r>
            <a:r>
              <a:rPr lang="en-US" dirty="0" smtClean="0"/>
              <a:t>studio</a:t>
            </a:r>
          </a:p>
          <a:p>
            <a:pPr lvl="1"/>
            <a:r>
              <a:rPr lang="en-US" dirty="0" smtClean="0"/>
              <a:t>Repertory Theater St. Louis</a:t>
            </a:r>
          </a:p>
          <a:p>
            <a:pPr lvl="1"/>
            <a:r>
              <a:rPr lang="en-US" dirty="0" smtClean="0"/>
              <a:t>Opera Theatre St. Louis</a:t>
            </a:r>
          </a:p>
          <a:p>
            <a:pPr lvl="1"/>
            <a:r>
              <a:rPr lang="en-US" dirty="0" smtClean="0"/>
              <a:t>Stages St. Louis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Buy</a:t>
            </a:r>
            <a:endParaRPr lang="en-US" dirty="0"/>
          </a:p>
          <a:p>
            <a:r>
              <a:rPr lang="en-US" dirty="0" smtClean="0"/>
              <a:t>usually </a:t>
            </a:r>
            <a:r>
              <a:rPr lang="en-US" dirty="0"/>
              <a:t>from a </a:t>
            </a:r>
            <a:r>
              <a:rPr lang="en-US" dirty="0" smtClean="0"/>
              <a:t>2nd-hand store</a:t>
            </a:r>
          </a:p>
          <a:p>
            <a:pPr lvl="1"/>
            <a:r>
              <a:rPr lang="en-US" dirty="0" smtClean="0"/>
              <a:t>Good Will</a:t>
            </a:r>
          </a:p>
          <a:p>
            <a:pPr lvl="1"/>
            <a:endParaRPr lang="en-US" dirty="0"/>
          </a:p>
          <a:p>
            <a:pPr marL="118872" indent="0">
              <a:buNone/>
            </a:pPr>
            <a:r>
              <a:rPr lang="en-US" b="1" dirty="0"/>
              <a:t>Build</a:t>
            </a:r>
            <a:r>
              <a:rPr lang="en-US" dirty="0"/>
              <a:t> </a:t>
            </a:r>
          </a:p>
          <a:p>
            <a:r>
              <a:rPr lang="en-US" dirty="0"/>
              <a:t>in the scene shop</a:t>
            </a:r>
          </a:p>
          <a:p>
            <a:pPr lvl="1"/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429000" cy="1252728"/>
          </a:xfrm>
        </p:spPr>
        <p:txBody>
          <a:bodyPr/>
          <a:lstStyle/>
          <a:p>
            <a:r>
              <a:rPr lang="en-US" dirty="0" smtClean="0"/>
              <a:t>PROP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573395"/>
            <a:ext cx="2514600" cy="4625609"/>
          </a:xfrm>
        </p:spPr>
        <p:txBody>
          <a:bodyPr>
            <a:normAutofit fontScale="92500"/>
          </a:bodyPr>
          <a:lstStyle/>
          <a:p>
            <a:pPr marL="118872"/>
            <a:r>
              <a:rPr lang="en-US" sz="2600" dirty="0"/>
              <a:t>Hand props are stored between onstage </a:t>
            </a:r>
            <a:r>
              <a:rPr lang="en-US" sz="2600" dirty="0" smtClean="0"/>
              <a:t>&amp; </a:t>
            </a:r>
            <a:r>
              <a:rPr lang="en-US" sz="2600" dirty="0" smtClean="0"/>
              <a:t>off stage </a:t>
            </a:r>
            <a:r>
              <a:rPr lang="en-US" sz="2600" dirty="0" smtClean="0"/>
              <a:t>use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118872"/>
            <a:r>
              <a:rPr lang="en-US" sz="2600" dirty="0"/>
              <a:t>Props are taped out </a:t>
            </a:r>
            <a:r>
              <a:rPr lang="en-US" sz="2600" dirty="0" smtClean="0"/>
              <a:t>with masking tape and labeled with prop name  &amp; character name </a:t>
            </a:r>
            <a:r>
              <a:rPr lang="en-US" sz="2600" dirty="0"/>
              <a:t>to assure their accountability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1219200"/>
            <a:ext cx="6181344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4800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Secure, </a:t>
            </a:r>
            <a:r>
              <a:rPr lang="en-US" sz="2400" dirty="0"/>
              <a:t>in a lockable cabinet, all hand props each night. This is especially important if valuable antiques or lethal weapons (such as a </a:t>
            </a:r>
            <a:r>
              <a:rPr lang="en-US" sz="2400" dirty="0" smtClean="0"/>
              <a:t>gun, knife or sword for example) </a:t>
            </a:r>
            <a:r>
              <a:rPr lang="en-US" sz="2400" dirty="0"/>
              <a:t>are used.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0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Don't play</a:t>
            </a:r>
            <a:r>
              <a:rPr lang="en-US" dirty="0"/>
              <a:t> with the props.</a:t>
            </a:r>
          </a:p>
          <a:p>
            <a:r>
              <a:rPr lang="en-US" b="1" dirty="0"/>
              <a:t>Don't sit</a:t>
            </a:r>
            <a:r>
              <a:rPr lang="en-US" dirty="0"/>
              <a:t> on the furniture.</a:t>
            </a:r>
          </a:p>
          <a:p>
            <a:r>
              <a:rPr lang="en-US" b="1" dirty="0"/>
              <a:t>Don't touch</a:t>
            </a:r>
            <a:r>
              <a:rPr lang="en-US" dirty="0"/>
              <a:t> some one else's prop.</a:t>
            </a:r>
          </a:p>
          <a:p>
            <a:r>
              <a:rPr lang="en-US" dirty="0"/>
              <a:t>If it's not yours, </a:t>
            </a:r>
            <a:r>
              <a:rPr lang="en-US" b="1" dirty="0"/>
              <a:t>leave it alone</a:t>
            </a:r>
            <a:r>
              <a:rPr lang="en-US" dirty="0"/>
              <a:t>.</a:t>
            </a:r>
          </a:p>
          <a:p>
            <a:r>
              <a:rPr lang="en-US" b="1" dirty="0"/>
              <a:t>Put your prop back</a:t>
            </a:r>
            <a:r>
              <a:rPr lang="en-US" dirty="0"/>
              <a:t> on the table when you're done.</a:t>
            </a:r>
          </a:p>
          <a:p>
            <a:r>
              <a:rPr lang="en-US" dirty="0"/>
              <a:t>If it's </a:t>
            </a:r>
            <a:r>
              <a:rPr lang="en-US" b="1" dirty="0"/>
              <a:t>not</a:t>
            </a:r>
            <a:r>
              <a:rPr lang="en-US" dirty="0"/>
              <a:t> a prop, </a:t>
            </a:r>
            <a:r>
              <a:rPr lang="en-US" b="1" dirty="0"/>
              <a:t>don't put it</a:t>
            </a:r>
            <a:r>
              <a:rPr lang="en-US" dirty="0"/>
              <a:t> on the prop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PROPERTIES </a:t>
            </a:r>
            <a:r>
              <a:rPr lang="en-US" dirty="0">
                <a:solidFill>
                  <a:srgbClr val="FF0000"/>
                </a:solidFill>
              </a:rPr>
              <a:t>DESIGNER</a:t>
            </a:r>
          </a:p>
          <a:p>
            <a:pPr lvl="1"/>
            <a:r>
              <a:rPr lang="en-US" dirty="0" smtClean="0"/>
              <a:t>Prop </a:t>
            </a:r>
            <a:r>
              <a:rPr lang="en-US" dirty="0"/>
              <a:t>Research</a:t>
            </a:r>
          </a:p>
          <a:p>
            <a:pPr lvl="1"/>
            <a:r>
              <a:rPr lang="en-US" dirty="0" smtClean="0"/>
              <a:t>Prop Notes</a:t>
            </a:r>
          </a:p>
          <a:p>
            <a:pPr lvl="1"/>
            <a:r>
              <a:rPr lang="en-US" dirty="0" smtClean="0"/>
              <a:t>Prop Plot</a:t>
            </a:r>
          </a:p>
          <a:p>
            <a:pPr lvl="1"/>
            <a:r>
              <a:rPr lang="en-US" dirty="0" smtClean="0"/>
              <a:t>Prop Sketches (if needed)</a:t>
            </a:r>
          </a:p>
          <a:p>
            <a:pPr lvl="1"/>
            <a:r>
              <a:rPr lang="en-US" dirty="0" smtClean="0"/>
              <a:t>Prop Designs (if needed)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PROPERTIES CREW</a:t>
            </a:r>
          </a:p>
          <a:p>
            <a:pPr lvl="1"/>
            <a:r>
              <a:rPr lang="en-US" dirty="0" smtClean="0"/>
              <a:t>Pull, borrow, build, rent props as needed</a:t>
            </a:r>
          </a:p>
          <a:p>
            <a:pPr lvl="1"/>
            <a:r>
              <a:rPr lang="en-US" dirty="0" smtClean="0"/>
              <a:t>Organize props</a:t>
            </a:r>
          </a:p>
          <a:p>
            <a:pPr lvl="1"/>
            <a:r>
              <a:rPr lang="en-US" dirty="0" smtClean="0"/>
              <a:t>Assist backstage with props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419600" cy="4407408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400" dirty="0" smtClean="0"/>
              <a:t>National Theatre-PROP DEPT.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youtu.be/WNESPJthc6o</a:t>
            </a:r>
            <a:endParaRPr lang="en-US" sz="2000" dirty="0" smtClean="0"/>
          </a:p>
          <a:p>
            <a:pPr marL="118872" indent="0">
              <a:buNone/>
            </a:pPr>
            <a:endParaRPr lang="en-US" sz="2000" dirty="0" smtClean="0"/>
          </a:p>
          <a:p>
            <a:pPr marL="118872" indent="0">
              <a:buNone/>
            </a:pPr>
            <a:r>
              <a:rPr lang="en-US" sz="2400" dirty="0" smtClean="0"/>
              <a:t>Nat </a:t>
            </a:r>
            <a:r>
              <a:rPr lang="en-US" sz="2400" dirty="0" err="1" smtClean="0"/>
              <a:t>Thtr</a:t>
            </a:r>
            <a:r>
              <a:rPr lang="en-US" sz="2400" dirty="0" smtClean="0"/>
              <a:t> –CREATING GRAPHICAL PROPS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youtu.be/yQ33KFg5S-g</a:t>
            </a:r>
            <a:endParaRPr lang="en-US" sz="2000" dirty="0" smtClean="0"/>
          </a:p>
          <a:p>
            <a:pPr marL="118872" indent="0">
              <a:buNone/>
            </a:pPr>
            <a:endParaRPr lang="en-US" sz="2000" dirty="0" smtClean="0"/>
          </a:p>
          <a:p>
            <a:pPr marL="118872" indent="0">
              <a:buNone/>
            </a:pPr>
            <a:r>
              <a:rPr lang="en-US" sz="2400" dirty="0"/>
              <a:t>National </a:t>
            </a:r>
            <a:r>
              <a:rPr lang="en-US" sz="2400" dirty="0" smtClean="0"/>
              <a:t>Theatre-SOFT PROPS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youtu.be/HAvnnZ4PuO4</a:t>
            </a:r>
            <a:endParaRPr lang="en-US" sz="2000" dirty="0" smtClean="0"/>
          </a:p>
          <a:p>
            <a:endParaRPr lang="en-US" sz="2000" dirty="0" smtClean="0"/>
          </a:p>
          <a:p>
            <a:pPr marL="118872" indent="0">
              <a:buNone/>
            </a:pPr>
            <a:r>
              <a:rPr lang="en-US" sz="2200" dirty="0" smtClean="0"/>
              <a:t>WAR HORSE PUPPETRY &amp; PROPS</a:t>
            </a:r>
            <a:endParaRPr lang="en-US" sz="2200" dirty="0"/>
          </a:p>
          <a:p>
            <a:pPr marL="118872" indent="0">
              <a:buNone/>
            </a:pPr>
            <a:r>
              <a:rPr lang="en-US" sz="1800" dirty="0">
                <a:hlinkClick r:id="rId5"/>
              </a:rPr>
              <a:t>http://youtu.be/6DEOYsM_-OI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</a:t>
            </a:r>
            <a:r>
              <a:rPr lang="en-US" dirty="0" smtClean="0"/>
              <a:t>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PROPERTIES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Props Research</a:t>
            </a:r>
          </a:p>
          <a:p>
            <a:r>
              <a:rPr lang="en-US" dirty="0"/>
              <a:t>Props </a:t>
            </a:r>
            <a:r>
              <a:rPr lang="en-US" dirty="0" smtClean="0">
                <a:solidFill>
                  <a:schemeClr val="tx1"/>
                </a:solidFill>
              </a:rPr>
              <a:t>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PROPERTIES DESIGN APPLICATION</a:t>
            </a:r>
          </a:p>
          <a:p>
            <a:pPr marL="114300" indent="0">
              <a:buNone/>
            </a:pPr>
            <a:endParaRPr lang="en-US" b="1" u="sng" dirty="0"/>
          </a:p>
          <a:p>
            <a:pPr marL="571500" indent="-457200"/>
            <a:r>
              <a:rPr lang="en-US" dirty="0" smtClean="0"/>
              <a:t>Choose a prop from your show to build or reconstruct.</a:t>
            </a:r>
          </a:p>
          <a:p>
            <a:pPr marL="571500" indent="-457200"/>
            <a:r>
              <a:rPr lang="en-US" dirty="0" smtClean="0"/>
              <a:t>Include research, sketch and scale drawing.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b="1" u="sng" dirty="0" smtClean="0"/>
          </a:p>
          <a:p>
            <a:pPr marL="11430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010">
            <a:off x="3182279" y="421744"/>
            <a:ext cx="5791200" cy="428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3429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 RESEARCH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2703"/>
            <a:ext cx="6477000" cy="39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 RESEARCH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660574"/>
            <a:ext cx="20574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87549"/>
            <a:ext cx="3429000" cy="2790825"/>
          </a:xfrm>
          <a:prstGeom prst="rect">
            <a:avLst/>
          </a:prstGeom>
        </p:spPr>
      </p:pic>
      <p:pic>
        <p:nvPicPr>
          <p:cNvPr id="4098" name="Picture 68" descr="Cane Bamboo Fishing 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97442"/>
            <a:ext cx="3013332" cy="22224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18288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HOOTCH</a:t>
            </a:r>
          </a:p>
          <a:p>
            <a:r>
              <a:rPr lang="en-US" dirty="0"/>
              <a:t>A poorly designed alcoholic beverage made with pitiful </a:t>
            </a:r>
            <a:r>
              <a:rPr lang="en-US" dirty="0" smtClean="0"/>
              <a:t>equipment &amp; inappropriate ingredients. </a:t>
            </a:r>
            <a:r>
              <a:rPr lang="en-US" dirty="0"/>
              <a:t>Always </a:t>
            </a:r>
            <a:r>
              <a:rPr lang="en-US" dirty="0" smtClean="0"/>
              <a:t>homemade.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740176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How to Make Fishing Pole from Cane Bamboo</a:t>
            </a:r>
            <a:r>
              <a:rPr lang="en-US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Find or buy Bamboo Poles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Cut your canes to the size you </a:t>
            </a:r>
            <a:r>
              <a:rPr lang="en-US" dirty="0" smtClean="0"/>
              <a:t>need</a:t>
            </a:r>
            <a:r>
              <a:rPr lang="en-US" dirty="0"/>
              <a:t>.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Dry </a:t>
            </a:r>
            <a:r>
              <a:rPr lang="en-US" dirty="0"/>
              <a:t>and </a:t>
            </a:r>
            <a:r>
              <a:rPr lang="en-US" dirty="0" smtClean="0"/>
              <a:t>cure </a:t>
            </a:r>
            <a:r>
              <a:rPr lang="en-US" dirty="0"/>
              <a:t>Poles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Tie rope lines to poles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Add cork float, sinkers and hook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383872" cy="44074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Record </a:t>
            </a:r>
            <a:r>
              <a:rPr lang="en-US" dirty="0" smtClean="0"/>
              <a:t>any PROP that a character uses, talks about on the set but may not use, or is mentioned as part of the set.</a:t>
            </a:r>
          </a:p>
          <a:p>
            <a:endParaRPr lang="en-US" dirty="0"/>
          </a:p>
          <a:p>
            <a:r>
              <a:rPr lang="en-US" dirty="0"/>
              <a:t>These are the “have </a:t>
            </a:r>
            <a:r>
              <a:rPr lang="en-US" dirty="0" err="1"/>
              <a:t>to’s</a:t>
            </a:r>
            <a:r>
              <a:rPr lang="en-US" dirty="0"/>
              <a:t>” the musts!</a:t>
            </a:r>
          </a:p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468350"/>
              </p:ext>
            </p:extLst>
          </p:nvPr>
        </p:nvGraphicFramePr>
        <p:xfrm>
          <a:off x="3733800" y="1752600"/>
          <a:ext cx="5105400" cy="445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1000"/>
                <a:gridCol w="838200"/>
                <a:gridCol w="533400"/>
                <a:gridCol w="533400"/>
                <a:gridCol w="457200"/>
                <a:gridCol w="4572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ACT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PG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PROP</a:t>
                      </a:r>
                      <a:endParaRPr lang="en-US" sz="14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CHAR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HAND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SET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Corbel"/>
                        </a:rPr>
                        <a:t>DEC</a:t>
                      </a:r>
                      <a:endParaRPr lang="en-US" sz="1400" b="1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NOTES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Kitchen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table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couch</a:t>
                      </a: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1960’s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Coat</a:t>
                      </a:r>
                      <a:r>
                        <a:rPr lang="en-US" sz="1200" baseline="0" dirty="0" smtClean="0"/>
                        <a:t> rack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Vase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Plastic – gets </a:t>
                      </a:r>
                      <a:r>
                        <a:rPr lang="en-US" sz="1200" dirty="0" err="1" smtClean="0"/>
                        <a:t>throan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Telephone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rotary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Purse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Suisie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Blind stick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Suisie</a:t>
                      </a:r>
                      <a:endParaRPr lang="en-US" sz="1200" dirty="0" smtClean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Money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Suisie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Preset in purse $3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32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Photo</a:t>
                      </a:r>
                      <a:r>
                        <a:rPr lang="en-US" sz="1200" baseline="0" dirty="0" smtClean="0"/>
                        <a:t> equip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Sam 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Must work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Doll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Gloria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Open in back drugs;</a:t>
                      </a:r>
                      <a:r>
                        <a:rPr lang="en-US" sz="1200" baseline="0" dirty="0" smtClean="0"/>
                        <a:t> plays music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42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pantry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Gloria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She hides</a:t>
                      </a:r>
                      <a:r>
                        <a:rPr lang="en-US" sz="1200" baseline="0" dirty="0" smtClean="0"/>
                        <a:t> inside</a:t>
                      </a:r>
                      <a:endParaRPr lang="en-US" sz="1200" dirty="0"/>
                    </a:p>
                  </a:txBody>
                  <a:tcPr marL="6514" marR="6514" marT="65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3124200" cy="46238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plot is a way to track a character’s </a:t>
            </a:r>
            <a:r>
              <a:rPr lang="en-US" dirty="0" smtClean="0"/>
              <a:t>use of props from the beginning of a show to the end</a:t>
            </a:r>
          </a:p>
          <a:p>
            <a:endParaRPr lang="en-US" dirty="0"/>
          </a:p>
          <a:p>
            <a:r>
              <a:rPr lang="en-US" dirty="0"/>
              <a:t>Now is where you should be more creative, add more detail </a:t>
            </a:r>
            <a:r>
              <a:rPr lang="en-US" dirty="0" smtClean="0"/>
              <a:t>&amp; personal props. Ask for actor input!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1263580"/>
              </p:ext>
            </p:extLst>
          </p:nvPr>
        </p:nvGraphicFramePr>
        <p:xfrm>
          <a:off x="3200400" y="1905000"/>
          <a:ext cx="5638800" cy="445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81000"/>
                <a:gridCol w="307182"/>
                <a:gridCol w="759618"/>
                <a:gridCol w="609600"/>
                <a:gridCol w="381000"/>
                <a:gridCol w="381000"/>
                <a:gridCol w="381000"/>
                <a:gridCol w="6858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PROP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ACT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PG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PROP</a:t>
                      </a:r>
                      <a:endParaRPr lang="en-US" sz="14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Corbel"/>
                        </a:rPr>
                        <a:t>LOC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REH</a:t>
                      </a:r>
                      <a:endParaRPr lang="en-US" sz="14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FNL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PER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CHAR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NOTES</a:t>
                      </a:r>
                      <a:endParaRPr lang="en-US" sz="14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divining rod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Buddy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post hole digger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R</a:t>
                      </a: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Melvin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shovel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PS hole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Melvin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suitcases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CC Showers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weight down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broom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R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Goldie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plug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Ferris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Ferris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big chew gum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mop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Norma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rootbeer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Buddy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coffee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Goldie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full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donut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Goldie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sign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Corbel"/>
                        </a:rPr>
                        <a:t>Off L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Goldie</a:t>
                      </a:r>
                      <a:endParaRPr lang="en-US" sz="1200" b="0" i="0" u="none" strike="noStrike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set built</a:t>
                      </a:r>
                      <a:endParaRPr lang="en-US" sz="1200" b="0" i="0" u="none" strike="noStrike" dirty="0">
                        <a:effectLst/>
                        <a:latin typeface="Corbel"/>
                      </a:endParaRPr>
                    </a:p>
                  </a:txBody>
                  <a:tcPr marL="6514" marR="6514" marT="651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3581400" cy="4623816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Properties Design</a:t>
            </a:r>
            <a:r>
              <a:rPr lang="en-US" sz="3200" b="1" u="sng" dirty="0"/>
              <a:t>:  </a:t>
            </a:r>
          </a:p>
          <a:p>
            <a:endParaRPr lang="en-US" dirty="0" smtClean="0"/>
          </a:p>
          <a:p>
            <a:r>
              <a:rPr lang="en-US" dirty="0" smtClean="0"/>
              <a:t>Provides the audience with additional information about the character, local and economy especially when there is no set at all.</a:t>
            </a:r>
          </a:p>
          <a:p>
            <a:endParaRPr lang="en-US" dirty="0"/>
          </a:p>
          <a:p>
            <a:r>
              <a:rPr lang="en-US" dirty="0" smtClean="0"/>
              <a:t>They are a vital part of the visual element.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4648200" cy="3087236"/>
          </a:xfr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 PLOT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props plot tracks the location of the prop very specifically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Brighton Beach Memoirs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3999" cy="5486400"/>
          </a:xfrm>
        </p:spPr>
      </p:pic>
    </p:spTree>
    <p:extLst>
      <p:ext uri="{BB962C8B-B14F-4D97-AF65-F5344CB8AC3E}">
        <p14:creationId xmlns:p14="http://schemas.microsoft.com/office/powerpoint/2010/main" val="32755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Moon Over Buffalo</a:t>
            </a:r>
            <a:endParaRPr lang="en-US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600"/>
            <a:ext cx="915249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precautions are necessary to insure the safety of the performers?</a:t>
            </a:r>
          </a:p>
          <a:p>
            <a:endParaRPr lang="en-US" sz="3600" dirty="0"/>
          </a:p>
          <a:p>
            <a:r>
              <a:rPr lang="en-US" sz="3600" dirty="0"/>
              <a:t>How </a:t>
            </a:r>
            <a:r>
              <a:rPr lang="en-US" sz="3600" dirty="0" smtClean="0"/>
              <a:t>can props support the world of the play being created?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99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(set) </a:t>
            </a:r>
            <a:r>
              <a:rPr lang="en-US" dirty="0" smtClean="0"/>
              <a:t>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6553200" cy="4724400"/>
          </a:xfrm>
        </p:spPr>
        <p:txBody>
          <a:bodyPr/>
          <a:lstStyle/>
          <a:p>
            <a:pPr marL="118872" indent="0">
              <a:buNone/>
            </a:pPr>
            <a:r>
              <a:rPr lang="en-US" sz="2800" dirty="0" smtClean="0"/>
              <a:t>Larger, moveable items, not built into the set, in which the actors use.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Furniture</a:t>
            </a:r>
          </a:p>
          <a:p>
            <a:r>
              <a:rPr lang="en-US" dirty="0" smtClean="0"/>
              <a:t>Lamps</a:t>
            </a:r>
          </a:p>
          <a:p>
            <a:r>
              <a:rPr lang="en-US" dirty="0" smtClean="0"/>
              <a:t>Rugs</a:t>
            </a:r>
          </a:p>
          <a:p>
            <a:r>
              <a:rPr lang="en-US" dirty="0" smtClean="0"/>
              <a:t>Stoves</a:t>
            </a:r>
          </a:p>
          <a:p>
            <a:r>
              <a:rPr lang="en-US" dirty="0" smtClean="0"/>
              <a:t>Tree stumps</a:t>
            </a:r>
          </a:p>
          <a:p>
            <a:r>
              <a:rPr lang="en-US" dirty="0" smtClean="0"/>
              <a:t>Swings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97368"/>
            <a:ext cx="3428999" cy="2267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9" y="1755798"/>
            <a:ext cx="1351331" cy="48609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751241"/>
            <a:ext cx="2209800" cy="205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69" y="3276600"/>
            <a:ext cx="1524000" cy="311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</a:t>
            </a:r>
            <a:r>
              <a:rPr lang="en-US" dirty="0" smtClean="0"/>
              <a:t>(personal) </a:t>
            </a:r>
            <a:r>
              <a:rPr lang="en-US" dirty="0" smtClean="0"/>
              <a:t>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391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Smaller items that the actors </a:t>
            </a:r>
            <a:r>
              <a:rPr lang="en-US" dirty="0" smtClean="0"/>
              <a:t>carry, sometimes                to help develop character.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Fans</a:t>
            </a:r>
          </a:p>
          <a:p>
            <a:r>
              <a:rPr lang="en-US" dirty="0" smtClean="0"/>
              <a:t>Lantern</a:t>
            </a:r>
          </a:p>
          <a:p>
            <a:r>
              <a:rPr lang="en-US" dirty="0" smtClean="0"/>
              <a:t>Eye Glasses</a:t>
            </a:r>
          </a:p>
          <a:p>
            <a:r>
              <a:rPr lang="en-US" dirty="0" smtClean="0"/>
              <a:t>Pipe</a:t>
            </a:r>
          </a:p>
          <a:p>
            <a:r>
              <a:rPr lang="en-US" dirty="0" smtClean="0"/>
              <a:t>News paper</a:t>
            </a:r>
          </a:p>
          <a:p>
            <a:r>
              <a:rPr lang="en-US" dirty="0" smtClean="0"/>
              <a:t>Cane</a:t>
            </a:r>
          </a:p>
          <a:p>
            <a:r>
              <a:rPr lang="en-US" dirty="0" smtClean="0"/>
              <a:t>Knitting</a:t>
            </a:r>
          </a:p>
          <a:p>
            <a:r>
              <a:rPr lang="en-US" dirty="0" smtClean="0"/>
              <a:t>Wine Glass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521"/>
            <a:ext cx="1658798" cy="1317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59" y="3352800"/>
            <a:ext cx="2274481" cy="3249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93727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24400"/>
            <a:ext cx="2590800" cy="172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93" y="-4354"/>
            <a:ext cx="23349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640"/>
            <a:ext cx="2090305" cy="2009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DECORATIVE </a:t>
            </a:r>
            <a:r>
              <a:rPr lang="en-US" dirty="0" smtClean="0"/>
              <a:t>PROPS</a:t>
            </a:r>
            <a:br>
              <a:rPr lang="en-US" dirty="0" smtClean="0"/>
            </a:br>
            <a:r>
              <a:rPr lang="en-US" dirty="0" smtClean="0"/>
              <a:t>“set dressings”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8" y="3352800"/>
            <a:ext cx="2021542" cy="331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16564"/>
            <a:ext cx="2616200" cy="139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21" y="1192562"/>
            <a:ext cx="1722678" cy="17226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1850"/>
            <a:ext cx="2067121" cy="32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52" y="1676400"/>
            <a:ext cx="6324600" cy="4724400"/>
          </a:xfrm>
        </p:spPr>
        <p:txBody>
          <a:bodyPr/>
          <a:lstStyle/>
          <a:p>
            <a:pPr marL="118872" indent="0">
              <a:buNone/>
            </a:pPr>
            <a:r>
              <a:rPr lang="en-US" sz="2800" dirty="0" smtClean="0"/>
              <a:t>Anything used to enhance the setting visually, but not specifically touched by the actors. It give the room “character”</a:t>
            </a:r>
          </a:p>
          <a:p>
            <a:endParaRPr lang="en-US" sz="1200" dirty="0"/>
          </a:p>
          <a:p>
            <a:r>
              <a:rPr lang="en-US" sz="2800" dirty="0" smtClean="0"/>
              <a:t>Curtains</a:t>
            </a:r>
          </a:p>
          <a:p>
            <a:r>
              <a:rPr lang="en-US" sz="2800" dirty="0" smtClean="0"/>
              <a:t>Pictures</a:t>
            </a:r>
          </a:p>
          <a:p>
            <a:r>
              <a:rPr lang="en-US" sz="2800" dirty="0" smtClean="0"/>
              <a:t>Knick-knacks</a:t>
            </a:r>
          </a:p>
          <a:p>
            <a:r>
              <a:rPr lang="en-US" sz="2800" dirty="0" smtClean="0"/>
              <a:t>Plants</a:t>
            </a:r>
          </a:p>
          <a:p>
            <a:endParaRPr lang="en-US" sz="2800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038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PERISHABLE PROPS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9929"/>
            <a:ext cx="8229600" cy="4625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600" dirty="0" smtClean="0"/>
              <a:t>any prop that needs replacing </a:t>
            </a:r>
          </a:p>
          <a:p>
            <a:pPr marL="118872" indent="0">
              <a:buNone/>
            </a:pPr>
            <a:r>
              <a:rPr lang="en-US" sz="2600" dirty="0" smtClean="0"/>
              <a:t>once it has been used</a:t>
            </a:r>
          </a:p>
          <a:p>
            <a:r>
              <a:rPr lang="en-US" sz="2400" dirty="0" smtClean="0"/>
              <a:t>Food</a:t>
            </a:r>
          </a:p>
          <a:p>
            <a:r>
              <a:rPr lang="en-US" sz="2400" dirty="0" smtClean="0"/>
              <a:t>Drinks</a:t>
            </a:r>
          </a:p>
          <a:p>
            <a:r>
              <a:rPr lang="en-US" sz="2400" dirty="0" smtClean="0"/>
              <a:t>Torn up letter</a:t>
            </a:r>
          </a:p>
          <a:p>
            <a:r>
              <a:rPr lang="en-US" sz="2400" dirty="0" smtClean="0"/>
              <a:t>Pool of water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3000" b="1" u="sng" dirty="0" smtClean="0"/>
              <a:t>ALCOHOL</a:t>
            </a:r>
          </a:p>
          <a:p>
            <a:r>
              <a:rPr lang="en-US" sz="2400" dirty="0" smtClean="0"/>
              <a:t>Alcoholic beverages, </a:t>
            </a:r>
            <a:r>
              <a:rPr lang="en-US" sz="2400" dirty="0"/>
              <a:t>should </a:t>
            </a:r>
            <a:r>
              <a:rPr lang="en-US" sz="2400" b="1" dirty="0"/>
              <a:t>NEVER</a:t>
            </a:r>
            <a:r>
              <a:rPr lang="en-US" sz="2400" dirty="0"/>
              <a:t> be used on stage. </a:t>
            </a:r>
            <a:endParaRPr lang="en-US" sz="2400" dirty="0" smtClean="0"/>
          </a:p>
          <a:p>
            <a:r>
              <a:rPr lang="en-US" sz="2400" dirty="0" smtClean="0"/>
              <a:t>Bottles are emptied and filled with water then food coloring added, or filled</a:t>
            </a:r>
            <a:r>
              <a:rPr lang="en-US" sz="2400" dirty="0"/>
              <a:t> </a:t>
            </a:r>
            <a:r>
              <a:rPr lang="en-US" sz="2400" dirty="0" smtClean="0"/>
              <a:t>with tea.</a:t>
            </a:r>
          </a:p>
          <a:p>
            <a:r>
              <a:rPr lang="en-US" sz="2400" dirty="0" smtClean="0"/>
              <a:t>Soda </a:t>
            </a:r>
            <a:r>
              <a:rPr lang="en-US" sz="2400" dirty="0" smtClean="0">
                <a:sym typeface="Wingdings" panose="05000000000000000000" pitchFamily="2" charset="2"/>
              </a:rPr>
              <a:t> carbonation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978486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National Theatre-PROP FOOD </a:t>
            </a:r>
            <a:r>
              <a:rPr lang="en-US" dirty="0">
                <a:hlinkClick r:id="rId2"/>
              </a:rPr>
              <a:t>http://youtu.be/Yjv63vDveFk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2305050"/>
            <a:ext cx="2255930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396664"/>
            <a:ext cx="158115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55850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74" y="656881"/>
            <a:ext cx="1300182" cy="12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PURPL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726056"/>
      </a:accent2>
      <a:accent3>
        <a:srgbClr val="D26900"/>
      </a:accent3>
      <a:accent4>
        <a:srgbClr val="808DA9"/>
      </a:accent4>
      <a:accent5>
        <a:srgbClr val="424E5B"/>
      </a:accent5>
      <a:accent6>
        <a:srgbClr val="730E00"/>
      </a:accent6>
      <a:hlink>
        <a:srgbClr val="7030A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PURPL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726056"/>
      </a:accent2>
      <a:accent3>
        <a:srgbClr val="D26900"/>
      </a:accent3>
      <a:accent4>
        <a:srgbClr val="808DA9"/>
      </a:accent4>
      <a:accent5>
        <a:srgbClr val="424E5B"/>
      </a:accent5>
      <a:accent6>
        <a:srgbClr val="730E00"/>
      </a:accent6>
      <a:hlink>
        <a:srgbClr val="7030A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e">
  <a:themeElements>
    <a:clrScheme name="PURPL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7030A0"/>
      </a:accent1>
      <a:accent2>
        <a:srgbClr val="726056"/>
      </a:accent2>
      <a:accent3>
        <a:srgbClr val="D26900"/>
      </a:accent3>
      <a:accent4>
        <a:srgbClr val="808DA9"/>
      </a:accent4>
      <a:accent5>
        <a:srgbClr val="424E5B"/>
      </a:accent5>
      <a:accent6>
        <a:srgbClr val="730E00"/>
      </a:accent6>
      <a:hlink>
        <a:srgbClr val="7030A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2080</TotalTime>
  <Words>833</Words>
  <Application>Microsoft Office PowerPoint</Application>
  <PresentationFormat>On-screen Show (4:3)</PresentationFormat>
  <Paragraphs>377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Module</vt:lpstr>
      <vt:lpstr>1_Module</vt:lpstr>
      <vt:lpstr>2_Module</vt:lpstr>
      <vt:lpstr>PROPERTIES DESIGN</vt:lpstr>
      <vt:lpstr>PROPERTIES DESIGN</vt:lpstr>
      <vt:lpstr>ESSENTIAL QUESTIONS</vt:lpstr>
      <vt:lpstr>ELEMENTS OF DESIGN</vt:lpstr>
      <vt:lpstr>PRINCIPLES OF COMPOSITION</vt:lpstr>
      <vt:lpstr>SCENIC (set) PROPS</vt:lpstr>
      <vt:lpstr>HAND (personal) PROPS</vt:lpstr>
      <vt:lpstr>DECORATIVE PROPS “set dressings”</vt:lpstr>
      <vt:lpstr>PERISHABLE PROPS</vt:lpstr>
      <vt:lpstr>SPECIAL EFFECT PROPS</vt:lpstr>
      <vt:lpstr>ACQUIRING PROPS</vt:lpstr>
      <vt:lpstr>PROP TABLE</vt:lpstr>
      <vt:lpstr>PROP WARNINGS</vt:lpstr>
      <vt:lpstr>PROPERTIES PRODUCTION</vt:lpstr>
      <vt:lpstr>PROPERTIES DESIGN PROJECT</vt:lpstr>
      <vt:lpstr>PROP RESEARCH</vt:lpstr>
      <vt:lpstr>PROP RESEARCH</vt:lpstr>
      <vt:lpstr>PROPERTIES NOTES</vt:lpstr>
      <vt:lpstr>PROPERTIES PLOT</vt:lpstr>
      <vt:lpstr>PROPS PLOT</vt:lpstr>
      <vt:lpstr>Brighton Beach Memoirs</vt:lpstr>
      <vt:lpstr>Moon Over Buffalo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Windows User</cp:lastModifiedBy>
  <cp:revision>80</cp:revision>
  <dcterms:created xsi:type="dcterms:W3CDTF">2014-03-30T01:23:17Z</dcterms:created>
  <dcterms:modified xsi:type="dcterms:W3CDTF">2014-07-04T05:56:03Z</dcterms:modified>
</cp:coreProperties>
</file>